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519" r:id="rId3"/>
    <p:sldId id="257" r:id="rId4"/>
    <p:sldId id="518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26" autoAdjust="0"/>
  </p:normalViewPr>
  <p:slideViewPr>
    <p:cSldViewPr snapToGrid="0">
      <p:cViewPr varScale="1">
        <p:scale>
          <a:sx n="72" d="100"/>
          <a:sy n="72" d="100"/>
        </p:scale>
        <p:origin x="9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CE689-7CA7-4900-9405-DE7F9BCB654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B4DA2-2BF9-4742-9C0C-D4873F0C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9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B4DA2-2BF9-4742-9C0C-D4873F0C3F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36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BF569-75FD-4919-AED9-C1342A466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326CC1-391D-4321-8077-84DB730CA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C602D-9ABD-4F3E-A20F-394DDD44B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8AB93-0CAE-492C-9963-68D51813F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75DEF-FA63-49AD-BBE0-3AAEA5A2B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4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83DD-3969-4ACD-B431-AC7183D8B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15EEF4-E7D9-4E07-81C1-9608A6610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AC40E-729E-4238-A469-2645AB1D6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040B8-F83D-4C24-BB31-C6BBCA4A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93DDB-5234-4440-AEC8-E1A344A2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4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280BF6-0136-40C7-82B9-A0BABC0DBE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FEBE80-E661-4E13-B1F3-65D9A44EB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94A35-D77D-4035-BEA4-8EB82B1C4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2DF81-DCA6-433F-8CCC-40431A077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9658E-3E8A-4B58-966E-A18668074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3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90570-8FFB-46B7-8971-5A23AC42D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730A8-7D6E-43DF-9CCE-387E4943E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0560-DB73-4ED6-B7B5-C0A28E321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4097-DDEB-4DD5-A8F6-53FC6E9B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C1449-48EA-44F0-9D56-88F939A6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1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6FC2-0571-4E44-BD17-AEB4FC046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4600A-8356-4138-AD88-91B9B253F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41101-AC4C-4D3D-896C-4FD9564C2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73EE6-E4B9-4C05-8CBA-183EBCA8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CCDC8-24D0-455E-ABB7-B602584FE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9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256C0-9880-4077-8507-AEA95FACC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33314-DE4B-48E7-A1EC-452E51AB51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966E38-FD04-4A96-88CB-4574E848F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902CB-23C6-4F43-B9F5-490589299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AC3A-8566-4CB8-AE60-768DAC54A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8F6C7-06D1-4F83-9EC0-1290CBF4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8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98A11-D10A-4743-A593-ED689269A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2D95C-FE91-4418-BF68-C1051E542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53F69-075D-4400-80B4-DDCE5EABD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3B65B6-0E68-4B41-B66B-4C00F0C9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063636-E5A3-4D2F-B884-F9971749A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F5ABD8-29BB-4C2C-B98E-94066E51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87E55-6EAD-40F1-93B5-CE5E1910A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54BD80-BB66-4922-9613-A4E22B470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8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1566-9EBA-4AAE-A9DC-777F9060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893DD-44BB-48E9-A51A-3D1DC35C6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31A3D-9BC7-4FBD-8F85-51EB4CEA4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E32C91-F00F-42F1-8A1D-93AA6C34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9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26DD53-32A0-421F-9451-23AA90611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09043B-0CAC-4086-980A-6D008CC4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61202-383C-4006-B4CE-BF85AE884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7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79113-A9BF-4555-89C3-15C1F0031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09C5F-98CB-4105-94E2-186059BDB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82928-954A-4BE6-BB26-2FDF45778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D5C07-D89A-4A99-A7FA-23DFA5D52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F809D-0C36-4D84-873A-E965F965D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E3BA5-E1E4-4334-818C-F7914A7AC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2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2A73E-21CD-45E7-8D27-E593CA7B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E594C1-D288-4E1B-84C4-5A22D3123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3D361-65F9-455A-83FF-345256F7C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1CDFE-55CD-4A4C-8071-4F998267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23E99-C6E6-4969-9902-BCF78AEA2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513C13-18E5-4472-92B5-3F10A66F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4E329B-2A8E-4C18-9528-47410AB15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56A05-D15C-40B9-8DB1-2FD752AE0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DE1B6-9DBB-401D-9E46-0A623CDD6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493B7-2908-4D32-81CB-AA842BA2CF95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4A296-2725-432F-AC36-535959172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E1269-AF6B-4389-9A56-742DDC31C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7997-3893-4ABB-A0B7-9C0C8EB5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8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PSAV Overview in 2018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644DC2-19D3-498E-8AEE-F7394933C2DA}"/>
              </a:ext>
            </a:extLst>
          </p:cNvPr>
          <p:cNvSpPr/>
          <p:nvPr/>
        </p:nvSpPr>
        <p:spPr>
          <a:xfrm>
            <a:off x="882316" y="1053249"/>
            <a:ext cx="2951747" cy="1828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07 PPP Agricultural Commodities Task Forces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01 PPP Cross cutting issues Task Forces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2C2B51-EFB4-4176-BCF9-02881032D434}"/>
              </a:ext>
            </a:extLst>
          </p:cNvPr>
          <p:cNvSpPr/>
          <p:nvPr/>
        </p:nvSpPr>
        <p:spPr>
          <a:xfrm>
            <a:off x="4828674" y="1022417"/>
            <a:ext cx="246041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Engages over 70 Organizations (in both Public  and Private sectors)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CE346E-07AA-4BA4-9640-0556E189DCF6}"/>
              </a:ext>
            </a:extLst>
          </p:cNvPr>
          <p:cNvSpPr/>
          <p:nvPr/>
        </p:nvSpPr>
        <p:spPr>
          <a:xfrm>
            <a:off x="8644573" y="1022417"/>
            <a:ext cx="2460410" cy="1828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New PSAV Deputy Private Co-Chairs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646B43BA-2B5F-44D1-A860-CEFE9A240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778" y="3178903"/>
            <a:ext cx="9144000" cy="1655762"/>
          </a:xfrm>
        </p:spPr>
        <p:txBody>
          <a:bodyPr>
            <a:noAutofit/>
          </a:bodyPr>
          <a:lstStyle/>
          <a:p>
            <a:pPr algn="l"/>
            <a:r>
              <a:rPr lang="en-US" sz="2000" b="1" dirty="0"/>
              <a:t>Key achievement at TF’s level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(Coffee): NSC revision, demo application of traceability’ software, learning and sharing.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(Tea): completion of Tea NSC, complete Tea field project and design next phase of field level project (FLP).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(Pepper): completion of Pepper NSC, consultation for the development of Vietnam Pepper Coordination Board (VPCB), and implementation of FLP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(Fisheries): launching new FLP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(Agrochemical): dialogue event and FLP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(Rice) and (Fruit and vegetable): revising and developing action plan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 </a:t>
            </a:r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786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PSAV Overview in 2018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BA1CDA4D-F635-4E6C-A548-0B0474E3995C}"/>
              </a:ext>
            </a:extLst>
          </p:cNvPr>
          <p:cNvSpPr txBox="1">
            <a:spLocks/>
          </p:cNvSpPr>
          <p:nvPr/>
        </p:nvSpPr>
        <p:spPr>
          <a:xfrm>
            <a:off x="1042180" y="4176506"/>
            <a:ext cx="1099976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i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B279FA8-E8AE-41FF-9B49-62810C9DCFFE}"/>
              </a:ext>
            </a:extLst>
          </p:cNvPr>
          <p:cNvSpPr txBox="1">
            <a:spLocks/>
          </p:cNvSpPr>
          <p:nvPr/>
        </p:nvSpPr>
        <p:spPr>
          <a:xfrm>
            <a:off x="746191" y="1187116"/>
            <a:ext cx="10607610" cy="364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Highlight activities of PSAV Office in 2018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General meeting and Mid-year meeting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Reviewed and revised PSAV TFs and Members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Completed and kept maintaining PSAV Communication materials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Organized PPP Dialogue events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Established PPP Livestock Task Force with 4 sub-working groups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Provided learning and sharing activities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Consolidated of PSAV Charter and Requested for annual financial contribution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E240A95-6A73-4D88-A753-C862C77AD482}"/>
              </a:ext>
            </a:extLst>
          </p:cNvPr>
          <p:cNvSpPr txBox="1">
            <a:spLocks/>
          </p:cNvSpPr>
          <p:nvPr/>
        </p:nvSpPr>
        <p:spPr>
          <a:xfrm>
            <a:off x="746191" y="4598222"/>
            <a:ext cx="11407727" cy="2145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Pending issues: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Restructuring of PPP Fruits and Vegetables TF; and Agri-finance TF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Involvement of new members (especially domestic companies)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Slow collection of finance contribution (membership fees)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Fund-raising for PSAV</a:t>
            </a:r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898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PSAV Overview in 2018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BA1CDA4D-F635-4E6C-A548-0B0474E3995C}"/>
              </a:ext>
            </a:extLst>
          </p:cNvPr>
          <p:cNvSpPr txBox="1">
            <a:spLocks/>
          </p:cNvSpPr>
          <p:nvPr/>
        </p:nvSpPr>
        <p:spPr>
          <a:xfrm>
            <a:off x="878526" y="1316038"/>
            <a:ext cx="10999764" cy="457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/>
              <a:t>Financing: </a:t>
            </a:r>
          </a:p>
          <a:p>
            <a:pPr algn="l"/>
            <a:r>
              <a:rPr lang="en-US" sz="2200" u="sng" dirty="0"/>
              <a:t>PPP Task Forces and PPP projects are funded by members (private sector and donors)</a:t>
            </a:r>
          </a:p>
          <a:p>
            <a:pPr algn="l"/>
            <a:endParaRPr lang="en-US" sz="2200" dirty="0"/>
          </a:p>
          <a:p>
            <a:pPr algn="l"/>
            <a:r>
              <a:rPr lang="en-US" sz="2200" u="sng" dirty="0"/>
              <a:t>PSAV Secretariat: financed by both Public and Private sectors: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In-kind contribution of MARD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Grow Asia and DFAT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Financial contribution (membership fees) from private companies</a:t>
            </a:r>
          </a:p>
          <a:p>
            <a:pPr lvl="1" algn="l"/>
            <a:endParaRPr lang="en-US" sz="2200" i="1" dirty="0"/>
          </a:p>
          <a:p>
            <a:pPr algn="l"/>
            <a:r>
              <a:rPr lang="en-US" sz="2200" u="sng" dirty="0"/>
              <a:t>Finance contribution (membership fees) collection from private companies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Charter of membership fee’s agreement was revised and available in Jun 2018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Requested for contribution from Aug 2018 (only 14 companies have paid until now)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i="1" dirty="0"/>
              <a:t>Challenges of collection process: different procedures/requirements of companies’ members and others)  </a:t>
            </a:r>
          </a:p>
        </p:txBody>
      </p:sp>
    </p:spTree>
    <p:extLst>
      <p:ext uri="{BB962C8B-B14F-4D97-AF65-F5344CB8AC3E}">
        <p14:creationId xmlns:p14="http://schemas.microsoft.com/office/powerpoint/2010/main" val="2540647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1E50C59F-7285-4B67-BC04-1B7F97AF9A95}"/>
              </a:ext>
            </a:extLst>
          </p:cNvPr>
          <p:cNvSpPr/>
          <p:nvPr/>
        </p:nvSpPr>
        <p:spPr>
          <a:xfrm rot="5400000">
            <a:off x="5155314" y="1925165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99F27ED-F7B9-4FDA-BC24-2A6490A0560F}"/>
              </a:ext>
            </a:extLst>
          </p:cNvPr>
          <p:cNvSpPr/>
          <p:nvPr/>
        </p:nvSpPr>
        <p:spPr>
          <a:xfrm rot="5400000">
            <a:off x="5163606" y="3694656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D5A1DD46-22F6-44FE-B8F4-7AF8B14D3819}"/>
              </a:ext>
            </a:extLst>
          </p:cNvPr>
          <p:cNvSpPr/>
          <p:nvPr/>
        </p:nvSpPr>
        <p:spPr>
          <a:xfrm rot="5400000">
            <a:off x="5155313" y="5471644"/>
            <a:ext cx="1192697" cy="381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50F23D-F4A6-415D-9A35-F715B12F8C2B}"/>
              </a:ext>
            </a:extLst>
          </p:cNvPr>
          <p:cNvSpPr txBox="1"/>
          <p:nvPr/>
        </p:nvSpPr>
        <p:spPr>
          <a:xfrm>
            <a:off x="1473413" y="724379"/>
            <a:ext cx="3676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Obstacles to Achieving Priorities:</a:t>
            </a:r>
            <a:endParaRPr lang="en-SG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6F3CB8-2595-471C-B845-94A665969CA4}"/>
              </a:ext>
            </a:extLst>
          </p:cNvPr>
          <p:cNvSpPr txBox="1"/>
          <p:nvPr/>
        </p:nvSpPr>
        <p:spPr>
          <a:xfrm>
            <a:off x="6510934" y="724379"/>
            <a:ext cx="236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How TFs Could Help:</a:t>
            </a:r>
            <a:endParaRPr lang="en-SG" sz="20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E7073AF-80D5-455B-B241-4E99D23B853A}"/>
              </a:ext>
            </a:extLst>
          </p:cNvPr>
          <p:cNvGrpSpPr/>
          <p:nvPr/>
        </p:nvGrpSpPr>
        <p:grpSpPr>
          <a:xfrm>
            <a:off x="528848" y="1192579"/>
            <a:ext cx="4438937" cy="1723014"/>
            <a:chOff x="-550770" y="-6611"/>
            <a:chExt cx="2348119" cy="31133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87BB115-6D4A-4A20-A781-9B22DBCA8A4C}"/>
                </a:ext>
              </a:extLst>
            </p:cNvPr>
            <p:cNvSpPr/>
            <p:nvPr/>
          </p:nvSpPr>
          <p:spPr>
            <a:xfrm>
              <a:off x="-550770" y="40370"/>
              <a:ext cx="2348119" cy="3066405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5D6BA1-A65B-42F6-832B-E9F9E6D38484}"/>
                </a:ext>
              </a:extLst>
            </p:cNvPr>
            <p:cNvSpPr txBox="1"/>
            <p:nvPr/>
          </p:nvSpPr>
          <p:spPr>
            <a:xfrm>
              <a:off x="-526995" y="-6611"/>
              <a:ext cx="2259813" cy="3113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>
                  <a:solidFill>
                    <a:schemeClr val="tx1"/>
                  </a:solidFill>
                </a:rPr>
                <a:t>PSAV Secretariat 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Lack of long-term action plan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Stable budget issues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Commitment of participation and contribution from members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Mechanism to promote the involvement of both public and private partners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6723D4-8E2E-47DE-A31B-37890D708431}"/>
              </a:ext>
            </a:extLst>
          </p:cNvPr>
          <p:cNvGrpSpPr/>
          <p:nvPr/>
        </p:nvGrpSpPr>
        <p:grpSpPr>
          <a:xfrm>
            <a:off x="532924" y="3105807"/>
            <a:ext cx="4434860" cy="1819119"/>
            <a:chOff x="2053023" y="507173"/>
            <a:chExt cx="2336168" cy="330002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318832-5B9A-447E-8AF2-AD25B08FD396}"/>
                </a:ext>
              </a:extLst>
            </p:cNvPr>
            <p:cNvSpPr/>
            <p:nvPr/>
          </p:nvSpPr>
          <p:spPr>
            <a:xfrm>
              <a:off x="2053023" y="597001"/>
              <a:ext cx="2336168" cy="3210196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lnRef>
            <a:fillRef idx="1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784148"/>
                <a:satOff val="2673"/>
                <a:lumOff val="78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04FBF2-9D9F-49C2-8BEE-D09A6619F6BB}"/>
                </a:ext>
              </a:extLst>
            </p:cNvPr>
            <p:cNvSpPr txBox="1"/>
            <p:nvPr/>
          </p:nvSpPr>
          <p:spPr>
            <a:xfrm>
              <a:off x="2084193" y="507173"/>
              <a:ext cx="2231095" cy="3300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>
                  <a:solidFill>
                    <a:schemeClr val="tx1"/>
                  </a:solidFill>
                </a:rPr>
                <a:t>PPP Projects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Lack of long-term action plan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Commitment and participation in projects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Limited experiences and capacities to promote agricultural PPP projects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Scaling up issues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M&amp;E, performance measurement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F9160A-923D-48DB-A215-BC2C77F1A388}"/>
              </a:ext>
            </a:extLst>
          </p:cNvPr>
          <p:cNvGrpSpPr/>
          <p:nvPr/>
        </p:nvGrpSpPr>
        <p:grpSpPr>
          <a:xfrm>
            <a:off x="522896" y="5050037"/>
            <a:ext cx="4444887" cy="1643948"/>
            <a:chOff x="5040549" y="698242"/>
            <a:chExt cx="2259813" cy="259128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8859D0-5992-45B7-B922-34C9F357362D}"/>
                </a:ext>
              </a:extLst>
            </p:cNvPr>
            <p:cNvSpPr/>
            <p:nvPr/>
          </p:nvSpPr>
          <p:spPr>
            <a:xfrm>
              <a:off x="5040549" y="698242"/>
              <a:ext cx="2259813" cy="2591280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lnRef>
            <a:fillRef idx="1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1568297"/>
                <a:satOff val="5346"/>
                <a:lumOff val="156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588276-8887-4997-84E6-21948CBAF284}"/>
                </a:ext>
              </a:extLst>
            </p:cNvPr>
            <p:cNvSpPr txBox="1"/>
            <p:nvPr/>
          </p:nvSpPr>
          <p:spPr>
            <a:xfrm>
              <a:off x="5040549" y="1206131"/>
              <a:ext cx="2259813" cy="20833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b="1" dirty="0">
                  <a:solidFill>
                    <a:schemeClr val="tx1"/>
                  </a:solidFill>
                </a:rPr>
                <a:t>Linkage and Cooperation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Limited participation of domestic enterprises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Limited inter-ministerial cooperation in PPP implementation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A21423A-BE0D-419F-879A-A3485CB758BA}"/>
              </a:ext>
            </a:extLst>
          </p:cNvPr>
          <p:cNvSpPr/>
          <p:nvPr/>
        </p:nvSpPr>
        <p:spPr>
          <a:xfrm>
            <a:off x="6272584" y="1218579"/>
            <a:ext cx="5068706" cy="17230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Provide ideas for PSAV long-term action plan</a:t>
            </a:r>
          </a:p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Support to mobilize and raise fund for regular operation of PSAV Office</a:t>
            </a:r>
          </a:p>
          <a:p>
            <a:pPr marL="285750" indent="-285750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Experience sharing in the involvement of private sector </a:t>
            </a:r>
            <a:endParaRPr lang="vi-VN" sz="16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830E2E-3CFE-4F25-836B-723F169DF712}"/>
              </a:ext>
            </a:extLst>
          </p:cNvPr>
          <p:cNvSpPr/>
          <p:nvPr/>
        </p:nvSpPr>
        <p:spPr>
          <a:xfrm>
            <a:off x="6285589" y="3210158"/>
            <a:ext cx="5042695" cy="14527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Develop long-term action plan at TF levels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TF’s review and members’ consolidation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Experience sharing among TFs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Support the consistent in M&amp;E, performance measurement among current PPP projects.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582811-1BC9-4F78-8172-9A4AA98F165C}"/>
              </a:ext>
            </a:extLst>
          </p:cNvPr>
          <p:cNvSpPr/>
          <p:nvPr/>
        </p:nvSpPr>
        <p:spPr>
          <a:xfrm>
            <a:off x="6249840" y="4931447"/>
            <a:ext cx="5042695" cy="16439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AU" sz="1600" dirty="0">
                <a:solidFill>
                  <a:schemeClr val="tx1"/>
                </a:solidFill>
              </a:rPr>
              <a:t>Support to develop profiles of foreign and domestics companies interested in inclusive and sustainable agricultural development</a:t>
            </a:r>
          </a:p>
          <a:p>
            <a:pPr marL="285750" indent="-285750" algn="just" fontAlgn="ctr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AU" sz="1600" dirty="0">
                <a:solidFill>
                  <a:schemeClr val="tx1"/>
                </a:solidFill>
              </a:rPr>
              <a:t>Support to develop mechanism in linkage and cooperation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Picture 2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6F17776-40DD-45EC-86E2-B0407B77B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82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A51A160-CFA9-4A99-8D26-A79F2B31A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6926" y="1242686"/>
            <a:ext cx="9460598" cy="4876759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Action Plan in 2019 – 2020 from each Task Forces (requested and deadline by end of Nov 2018) ???</a:t>
            </a:r>
          </a:p>
          <a:p>
            <a:pPr algn="l"/>
            <a:r>
              <a:rPr lang="en-US" sz="2000" b="1" dirty="0"/>
              <a:t>Action Plan for PSAV Secretariat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General Meeting and Mid-year Meeting 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Companies meeting 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Communication Activities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Launching of PPP Livestock Task Force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Restructuring PPP Fruits &amp; Vegetables Taskforce; and Agri-finance Taskforce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(01) Learning and Sharing event and (1 or 2) PPP Dialogue 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Stakeholder Engagement (focusing on domestic companies)</a:t>
            </a:r>
          </a:p>
          <a:p>
            <a:pPr marL="342900" indent="-342900" algn="l">
              <a:buFontTx/>
              <a:buChar char="-"/>
            </a:pPr>
            <a:r>
              <a:rPr lang="en-US" sz="2000" dirty="0"/>
              <a:t>Research for establishment of new TF (if possible which base on practical need) </a:t>
            </a:r>
          </a:p>
          <a:p>
            <a:pPr marL="342900" indent="-342900" algn="l">
              <a:buFontTx/>
              <a:buChar char="-"/>
            </a:pPr>
            <a:endParaRPr lang="en-US" sz="2000" dirty="0"/>
          </a:p>
          <a:p>
            <a:pPr algn="l"/>
            <a:endParaRPr lang="en-US" sz="2000" b="1" dirty="0"/>
          </a:p>
          <a:p>
            <a:pPr algn="l"/>
            <a:endParaRPr lang="en-US" sz="2000" dirty="0"/>
          </a:p>
          <a:p>
            <a:pPr marL="342900" indent="-342900" algn="l">
              <a:buFontTx/>
              <a:buChar char="-"/>
            </a:pPr>
            <a:endParaRPr lang="en-US" sz="2000" b="1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PSAV Action Plan in 2019</a:t>
            </a:r>
          </a:p>
        </p:txBody>
      </p:sp>
    </p:spTree>
    <p:extLst>
      <p:ext uri="{BB962C8B-B14F-4D97-AF65-F5344CB8AC3E}">
        <p14:creationId xmlns:p14="http://schemas.microsoft.com/office/powerpoint/2010/main" val="392608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A51A160-CFA9-4A99-8D26-A79F2B31A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673" y="1708195"/>
            <a:ext cx="9460598" cy="417925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Sharing TF Action Plan in 2019 – 2020 as soon as possible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 to develop PSAV strategy and action plan for 2019-2020; and vision to 2025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 to review and consolidate TFs and TF’s members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Attend PSAV dialogue events and workshops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Leveraging more donor funding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 to collect finance contribution (membership fees) from TF’s members (if possible)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 PSAV communication activities</a:t>
            </a:r>
          </a:p>
          <a:p>
            <a:pPr marL="342900" indent="-342900" algn="l">
              <a:buFontTx/>
              <a:buChar char="-"/>
            </a:pPr>
            <a:endParaRPr lang="en-US" dirty="0"/>
          </a:p>
          <a:p>
            <a:pPr algn="l"/>
            <a:endParaRPr lang="en-US" b="1" dirty="0"/>
          </a:p>
          <a:p>
            <a:pPr algn="l"/>
            <a:endParaRPr lang="en-US" dirty="0"/>
          </a:p>
          <a:p>
            <a:pPr marL="342900" indent="-342900" algn="l">
              <a:buFontTx/>
              <a:buChar char="-"/>
            </a:pPr>
            <a:endParaRPr lang="en-US" b="1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C32267-B931-44C9-BAC0-0788CBCDE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8" y="164015"/>
            <a:ext cx="1531717" cy="606006"/>
          </a:xfrm>
          <a:prstGeom prst="rect">
            <a:avLst/>
          </a:prstGeom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F90FB7F1-CA1E-49FC-AFDB-D49B2C1C1F1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209801" y="282698"/>
            <a:ext cx="91440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Requirement and Recommendation </a:t>
            </a:r>
          </a:p>
        </p:txBody>
      </p:sp>
    </p:spTree>
    <p:extLst>
      <p:ext uri="{BB962C8B-B14F-4D97-AF65-F5344CB8AC3E}">
        <p14:creationId xmlns:p14="http://schemas.microsoft.com/office/powerpoint/2010/main" val="630172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</Words>
  <Application>Microsoft Office PowerPoint</Application>
  <PresentationFormat>Widescreen</PresentationFormat>
  <Paragraphs>108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PSAV Overview in 2018 </vt:lpstr>
      <vt:lpstr>PSAV Overview in 2018</vt:lpstr>
      <vt:lpstr>PSAV Overview in 2018</vt:lpstr>
      <vt:lpstr>PowerPoint Presentation</vt:lpstr>
      <vt:lpstr>PSAV Action Plan in 2019</vt:lpstr>
      <vt:lpstr>Requirement and Recommendation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Overview in 2018</dc:title>
  <dc:creator>Nguyen Chi Hieu</dc:creator>
  <cp:lastModifiedBy>giang vu</cp:lastModifiedBy>
  <cp:revision>54</cp:revision>
  <dcterms:created xsi:type="dcterms:W3CDTF">2018-12-01T15:48:14Z</dcterms:created>
  <dcterms:modified xsi:type="dcterms:W3CDTF">2019-02-20T02:00:55Z</dcterms:modified>
</cp:coreProperties>
</file>